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9" r:id="rId2"/>
    <p:sldId id="350" r:id="rId3"/>
    <p:sldId id="358" r:id="rId4"/>
    <p:sldId id="376" r:id="rId5"/>
    <p:sldId id="377" r:id="rId6"/>
    <p:sldId id="400" r:id="rId7"/>
    <p:sldId id="404" r:id="rId8"/>
    <p:sldId id="403" r:id="rId9"/>
    <p:sldId id="405" r:id="rId10"/>
    <p:sldId id="406" r:id="rId11"/>
    <p:sldId id="407" r:id="rId12"/>
    <p:sldId id="419" r:id="rId13"/>
    <p:sldId id="387" r:id="rId14"/>
    <p:sldId id="388" r:id="rId15"/>
    <p:sldId id="393" r:id="rId16"/>
    <p:sldId id="394" r:id="rId17"/>
    <p:sldId id="395" r:id="rId18"/>
    <p:sldId id="398" r:id="rId19"/>
    <p:sldId id="399" r:id="rId20"/>
    <p:sldId id="354" r:id="rId21"/>
    <p:sldId id="256" r:id="rId22"/>
    <p:sldId id="267" r:id="rId23"/>
    <p:sldId id="269" r:id="rId24"/>
    <p:sldId id="272" r:id="rId25"/>
    <p:sldId id="425" r:id="rId26"/>
    <p:sldId id="319" r:id="rId27"/>
    <p:sldId id="426" r:id="rId28"/>
    <p:sldId id="360" r:id="rId29"/>
    <p:sldId id="427" r:id="rId30"/>
    <p:sldId id="420" r:id="rId31"/>
    <p:sldId id="428" r:id="rId32"/>
    <p:sldId id="429" r:id="rId33"/>
    <p:sldId id="430" r:id="rId34"/>
    <p:sldId id="432" r:id="rId35"/>
    <p:sldId id="422" r:id="rId36"/>
    <p:sldId id="325" r:id="rId37"/>
    <p:sldId id="326" r:id="rId38"/>
    <p:sldId id="327" r:id="rId39"/>
    <p:sldId id="328" r:id="rId40"/>
    <p:sldId id="329" r:id="rId41"/>
    <p:sldId id="431" r:id="rId42"/>
    <p:sldId id="359" r:id="rId43"/>
    <p:sldId id="421" r:id="rId44"/>
    <p:sldId id="438" r:id="rId45"/>
    <p:sldId id="443" r:id="rId46"/>
    <p:sldId id="435" r:id="rId47"/>
    <p:sldId id="433" r:id="rId48"/>
    <p:sldId id="434" r:id="rId49"/>
    <p:sldId id="317" r:id="rId50"/>
    <p:sldId id="318" r:id="rId51"/>
    <p:sldId id="439" r:id="rId52"/>
    <p:sldId id="440" r:id="rId53"/>
    <p:sldId id="441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6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8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1EC2D-0422-4908-BF51-552317A4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22D333-224C-49F5-A853-47DDAA81B9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8086A6-9D69-4859-B701-A21AFE8C3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D7B18C-5D2B-4DBB-A918-717F8B54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C01FB7-4047-4774-9492-2590DB78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096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8D709-CB9F-406C-8632-8289B8D4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95BD61-CE82-4753-BDDC-F71DB2D77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2A504B-DDA1-4A43-AEA2-3053A4420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4D0D44-9AA8-4A49-AB45-59F05663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E4CD52-EA59-4618-B0DD-C7A23CDE1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678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62582D-0AC5-43B6-93C0-FC8638789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35B051-E9E3-4744-87EA-63A0E9737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23BD24-BD52-497E-BA83-2E04C4FDF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D1EA5B-6204-431E-B774-1480EB03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DAC1B4-78DF-43AF-A5A5-88BD24F2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935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D163B-B72E-45D6-A8E4-34938E08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C0CE5F-083F-4CB9-A9B0-7227E6DD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4CAD8-306C-429B-B271-80763FCB6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D5E2D2-6A7D-4058-83EE-92CD522EA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8760DF-6CB9-4065-97F5-F172F473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374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80D73D-154D-4985-9E53-C3DB7E9F5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4A56C1-915E-416B-B714-D87E371D6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B6FF26-B119-4AB2-9E62-16F1EC065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DC074C-8132-48C1-B9BE-26CC7D6D7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074B72-6FF6-4087-A0B0-D1E718E87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12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10F24-F91F-4B01-8D3E-9717658E3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96261B-047B-4C8B-A0DC-C85A5AECC5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2C07B4-5D89-4ACF-9761-5157EC644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A5AFAA-68BC-4E7C-A9E0-4EA9342AA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88C93C-394A-4449-B133-DE97993C7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21FAC0-A6F2-4510-9F5D-7F31ACBA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27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D2F1E-7BAB-4C11-9F1C-BF1CD2E0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BE4B3C-7F32-4206-9F8E-D9D116318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643641-111E-4ACD-BCC5-487F6FA9B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A79CF6-7F98-40A0-AD41-D88D6DDD15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81A9F0-BB6E-4532-9D2A-9E3FA7E083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1E1FE1-B6D8-44EE-A5B4-B58FF0155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02E22C-1A6E-4639-83A6-B7726FE2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0DEDB6-B453-46D2-9FE1-467BAAD7D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912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72D68-CB24-4602-8085-50FDE4D6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9E77E5-913F-4A2F-9953-4E18BD836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96AFFA-0B29-492F-BDE0-75C10B5F0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592187-86AD-445D-8950-4011A6B31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552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96B247-2480-46EF-BBBA-87CE9D9E4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B47FB2-C158-4AF6-8700-8BFC9623A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FFDDED-B881-44EA-A774-6DAFE715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625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EC9CC-7568-4ECA-8943-5486F5070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FECE4E-36AE-4009-B062-13AC3937D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100FF6-0E4A-47B5-BA9C-4597940DF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7721E5-1BB0-4B6D-B8CF-4659BAAD7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6FE97-430C-409C-8A4B-5E13C9E88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45F42E-6CE6-496B-8611-4049A33E9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74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78F7A-BB08-402B-8F09-DD79D91D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270D10-2A09-48B5-9013-BB38C7E762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9489D8-542F-4191-BC31-4D009207B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C9E2FF-45AA-4A11-8C8E-391E623B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A96EAE-99C1-438B-91D1-4296BFC8A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E3F105-9503-4258-9243-12BD43D61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031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0611D5-B55F-4C08-A573-5EC23B295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6FDF75-E1C9-4DEE-A6FF-47EFAC61F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017994-A29E-4DFE-849E-7E9611F0B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4905E-80D9-486A-A92A-5E9DFA1CE4A9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D57919-2710-4AE1-B5E2-0FBEE97B0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EE9FAF-C14A-4FFB-A3B8-9703247E7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FFC55-B748-4D38-B28D-E1D4A6378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23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69BBA-F4B8-4F22-BF9F-D78931D2D02F}"/>
              </a:ext>
            </a:extLst>
          </p:cNvPr>
          <p:cNvSpPr txBox="1"/>
          <p:nvPr/>
        </p:nvSpPr>
        <p:spPr>
          <a:xfrm>
            <a:off x="4384040" y="3167390"/>
            <a:ext cx="486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Deep Learning </a:t>
            </a:r>
            <a:r>
              <a:rPr lang="en-US" altLang="ko-KR" sz="2800" dirty="0" err="1"/>
              <a:t>Origina</a:t>
            </a:r>
            <a:r>
              <a:rPr lang="en-US" altLang="ko-KR" sz="2800" dirty="0"/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3840527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8C814E1-92B4-4321-AA55-A31013965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1347787"/>
            <a:ext cx="69532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40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CE6DDEE-5BD8-497C-9DEF-9D77CC6B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1509712"/>
            <a:ext cx="65722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9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51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DCCEFE-D9D0-486B-B380-0E6802073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2" y="1181100"/>
            <a:ext cx="54768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77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5EEE5E-0782-4157-9D0E-71CA8666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1747837"/>
            <a:ext cx="53721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00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C5302E-0C9F-4774-8146-CC02EF52C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5" y="1071562"/>
            <a:ext cx="52006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18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C1CA2F-6B15-4EBD-B17F-E19FF9917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87" y="1195387"/>
            <a:ext cx="48482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05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5FBECE5-74C1-434A-89B0-AC6DDAA4F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1490662"/>
            <a:ext cx="44767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37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08B8FC-220D-473A-BB25-6BD8E86DE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1447800"/>
            <a:ext cx="4495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92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A4BF8E-041E-45D1-A7D7-E7E0E93C2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1266825"/>
            <a:ext cx="56864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08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1BD0F30-4C18-4CB6-A381-9595FC8F8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0" y="1757505"/>
            <a:ext cx="9011920" cy="33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04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9302B9-62C9-4854-AD6D-76D06268E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839" y="1996296"/>
            <a:ext cx="4338322" cy="286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60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53FF15B-F5EE-400F-82FC-6D4B9CF96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560" y="1457960"/>
            <a:ext cx="67310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13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E5558F3-5DA1-453F-9A96-FFBCFA62E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079" y="1870551"/>
            <a:ext cx="4053842" cy="311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38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DCCEFE-D9D0-486B-B380-0E6802073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2" y="1181100"/>
            <a:ext cx="54768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08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4E11748-14A4-453B-A98E-B9C15A787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1490662"/>
            <a:ext cx="52197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89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40A2C3-86F1-4C77-9065-7DAA8B8B2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319"/>
            <a:ext cx="12192000" cy="590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9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F0BAC47-2520-4481-8C86-F80E47157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20"/>
          <a:stretch/>
        </p:blipFill>
        <p:spPr>
          <a:xfrm>
            <a:off x="2572347" y="1398430"/>
            <a:ext cx="7047306" cy="406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13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90F2C5-64E9-4820-B45F-7753F30CD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5320"/>
            <a:ext cx="12192000" cy="43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68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CFEF89-5F7B-47D6-86EC-6ADF539BF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58" y="643467"/>
            <a:ext cx="94424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67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1C9B69-170B-4120-9B2A-90AEB991614A}"/>
              </a:ext>
            </a:extLst>
          </p:cNvPr>
          <p:cNvSpPr txBox="1"/>
          <p:nvPr/>
        </p:nvSpPr>
        <p:spPr>
          <a:xfrm>
            <a:off x="469784" y="427839"/>
            <a:ext cx="10838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딥러닝의</a:t>
            </a:r>
            <a:r>
              <a:rPr lang="ko-KR" altLang="en-US" dirty="0"/>
              <a:t> 기초 모델</a:t>
            </a:r>
            <a:r>
              <a:rPr lang="en-US" altLang="ko-KR" dirty="0"/>
              <a:t>(</a:t>
            </a:r>
            <a:r>
              <a:rPr lang="ko-KR" altLang="en-US" dirty="0"/>
              <a:t>회귀모델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LinearRegression</a:t>
            </a:r>
            <a:r>
              <a:rPr lang="ko-KR" altLang="en-US" dirty="0"/>
              <a:t> </a:t>
            </a:r>
            <a:r>
              <a:rPr lang="en-US" altLang="ko-KR" dirty="0"/>
              <a:t>=&gt; sigmoid() =&gt; 2</a:t>
            </a:r>
            <a:r>
              <a:rPr lang="ko-KR" altLang="en-US" dirty="0"/>
              <a:t>진 분류 </a:t>
            </a:r>
            <a:r>
              <a:rPr lang="en-US" altLang="ko-KR" dirty="0"/>
              <a:t>: </a:t>
            </a:r>
            <a:r>
              <a:rPr lang="en-US" altLang="ko-KR" dirty="0" err="1"/>
              <a:t>LogisticRegression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=&gt; </a:t>
            </a:r>
            <a:r>
              <a:rPr lang="ko-KR" altLang="en-US" dirty="0"/>
              <a:t>다중 분류 </a:t>
            </a:r>
            <a:r>
              <a:rPr lang="en-US" altLang="ko-KR" dirty="0"/>
              <a:t>: </a:t>
            </a:r>
            <a:r>
              <a:rPr lang="en-US" altLang="ko-KR" dirty="0" err="1"/>
              <a:t>LogisticRegression</a:t>
            </a:r>
            <a:r>
              <a:rPr lang="ko-KR" altLang="en-US" dirty="0"/>
              <a:t>을 여러 개 사용</a:t>
            </a:r>
            <a:endParaRPr lang="en-US" altLang="ko-KR" dirty="0"/>
          </a:p>
          <a:p>
            <a:r>
              <a:rPr lang="en-US" altLang="ko-KR" dirty="0"/>
              <a:t> =&gt; </a:t>
            </a:r>
            <a:r>
              <a:rPr lang="ko-KR" altLang="en-US" dirty="0"/>
              <a:t>클래스 </a:t>
            </a:r>
            <a:r>
              <a:rPr lang="en-US" altLang="ko-KR" dirty="0"/>
              <a:t>a, b, c : a/</a:t>
            </a:r>
            <a:r>
              <a:rPr lang="en-US" altLang="ko-KR" dirty="0" err="1"/>
              <a:t>bc</a:t>
            </a:r>
            <a:r>
              <a:rPr lang="en-US" altLang="ko-KR" dirty="0"/>
              <a:t>, b/ac,</a:t>
            </a:r>
            <a:r>
              <a:rPr lang="ko-KR" altLang="en-US" dirty="0"/>
              <a:t> </a:t>
            </a:r>
            <a:r>
              <a:rPr lang="en-US" altLang="ko-KR" dirty="0"/>
              <a:t>c/ab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F69A0-5094-4C27-B2CD-1E22EF679478}"/>
              </a:ext>
            </a:extLst>
          </p:cNvPr>
          <p:cNvSpPr txBox="1"/>
          <p:nvPr/>
        </p:nvSpPr>
        <p:spPr>
          <a:xfrm>
            <a:off x="469784" y="1969045"/>
            <a:ext cx="7355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LinearRegression</a:t>
            </a:r>
            <a:r>
              <a:rPr lang="en-US" altLang="ko-KR" dirty="0"/>
              <a:t> </a:t>
            </a:r>
            <a:r>
              <a:rPr lang="en-US" altLang="ko-KR" dirty="0" err="1"/>
              <a:t>CostFunction</a:t>
            </a:r>
            <a:r>
              <a:rPr lang="en-US" altLang="ko-KR" dirty="0"/>
              <a:t> =&gt; MSE( sigma(y-</a:t>
            </a:r>
            <a:r>
              <a:rPr lang="en-US" altLang="ko-KR" dirty="0" err="1"/>
              <a:t>y_hat</a:t>
            </a:r>
            <a:r>
              <a:rPr lang="en-US" altLang="ko-KR" dirty="0"/>
              <a:t>)**2)/m</a:t>
            </a:r>
          </a:p>
          <a:p>
            <a:r>
              <a:rPr lang="en-US" altLang="ko-KR" dirty="0" err="1"/>
              <a:t>LogisticRegression</a:t>
            </a:r>
            <a:r>
              <a:rPr lang="en-US" altLang="ko-KR" dirty="0"/>
              <a:t> </a:t>
            </a:r>
            <a:r>
              <a:rPr lang="en-US" altLang="ko-KR" dirty="0" err="1"/>
              <a:t>CostFunction</a:t>
            </a:r>
            <a:r>
              <a:rPr lang="en-US" altLang="ko-KR" dirty="0"/>
              <a:t> =&gt; y*log(</a:t>
            </a:r>
            <a:r>
              <a:rPr lang="en-US" altLang="ko-KR" dirty="0" err="1"/>
              <a:t>y_hat</a:t>
            </a:r>
            <a:r>
              <a:rPr lang="en-US" altLang="ko-KR" dirty="0"/>
              <a:t>) – (1-y)*log(1-y_hat)</a:t>
            </a:r>
          </a:p>
          <a:p>
            <a:r>
              <a:rPr lang="en-US" altLang="ko-KR" dirty="0"/>
              <a:t>Multiclassification </a:t>
            </a:r>
            <a:r>
              <a:rPr lang="en-US" altLang="ko-KR" dirty="0" err="1"/>
              <a:t>CostFunction</a:t>
            </a:r>
            <a:r>
              <a:rPr lang="en-US" altLang="ko-KR" dirty="0"/>
              <a:t> =&gt; sigma(y*log(</a:t>
            </a:r>
            <a:r>
              <a:rPr lang="en-US" altLang="ko-KR" dirty="0" err="1"/>
              <a:t>y_hat</a:t>
            </a:r>
            <a:r>
              <a:rPr lang="en-US" altLang="ko-KR" dirty="0"/>
              <a:t>))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7955E-DEBD-49AA-846C-F4F6C6BA3D49}"/>
              </a:ext>
            </a:extLst>
          </p:cNvPr>
          <p:cNvSpPr txBox="1"/>
          <p:nvPr/>
        </p:nvSpPr>
        <p:spPr>
          <a:xfrm>
            <a:off x="469784" y="3016647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Y_hat</a:t>
            </a:r>
            <a:r>
              <a:rPr lang="en-US" altLang="ko-KR" dirty="0"/>
              <a:t> = </a:t>
            </a:r>
            <a:r>
              <a:rPr lang="en-US" altLang="ko-KR" dirty="0" err="1"/>
              <a:t>Wx</a:t>
            </a:r>
            <a:r>
              <a:rPr lang="en-US" altLang="ko-KR" dirty="0"/>
              <a:t> + b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9068B-347D-4B2D-9B95-1CC482E2CAAF}"/>
              </a:ext>
            </a:extLst>
          </p:cNvPr>
          <p:cNvSpPr txBox="1"/>
          <p:nvPr/>
        </p:nvSpPr>
        <p:spPr>
          <a:xfrm>
            <a:off x="469784" y="3510252"/>
            <a:ext cx="7987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LinearRegression</a:t>
            </a:r>
            <a:r>
              <a:rPr lang="en-US" altLang="ko-KR" dirty="0"/>
              <a:t> </a:t>
            </a:r>
            <a:r>
              <a:rPr lang="en-US" altLang="ko-KR" dirty="0" err="1"/>
              <a:t>CostFunction</a:t>
            </a:r>
            <a:r>
              <a:rPr lang="en-US" altLang="ko-KR" dirty="0"/>
              <a:t> =&gt; MSE( sigma(y-(</a:t>
            </a:r>
            <a:r>
              <a:rPr lang="en-US" altLang="ko-KR" dirty="0" err="1"/>
              <a:t>Wx</a:t>
            </a:r>
            <a:r>
              <a:rPr lang="en-US" altLang="ko-KR" dirty="0"/>
              <a:t> + b)**2)/m</a:t>
            </a:r>
          </a:p>
          <a:p>
            <a:r>
              <a:rPr lang="en-US" altLang="ko-KR" dirty="0" err="1"/>
              <a:t>LogisticRegression</a:t>
            </a:r>
            <a:r>
              <a:rPr lang="en-US" altLang="ko-KR" dirty="0"/>
              <a:t> </a:t>
            </a:r>
            <a:r>
              <a:rPr lang="en-US" altLang="ko-KR" dirty="0" err="1"/>
              <a:t>CostFunction</a:t>
            </a:r>
            <a:r>
              <a:rPr lang="en-US" altLang="ko-KR" dirty="0"/>
              <a:t> =&gt; y*log(</a:t>
            </a:r>
            <a:r>
              <a:rPr lang="en-US" altLang="ko-KR" dirty="0" err="1"/>
              <a:t>Wx</a:t>
            </a:r>
            <a:r>
              <a:rPr lang="en-US" altLang="ko-KR" dirty="0"/>
              <a:t> + b) – (1-y)*log(1-(</a:t>
            </a:r>
            <a:r>
              <a:rPr lang="en-US" altLang="ko-KR" dirty="0" err="1"/>
              <a:t>Wx</a:t>
            </a:r>
            <a:r>
              <a:rPr lang="en-US" altLang="ko-KR" dirty="0"/>
              <a:t> + b))</a:t>
            </a:r>
          </a:p>
          <a:p>
            <a:r>
              <a:rPr lang="en-US" altLang="ko-KR" dirty="0"/>
              <a:t>Multiclassification </a:t>
            </a:r>
            <a:r>
              <a:rPr lang="en-US" altLang="ko-KR" dirty="0" err="1"/>
              <a:t>CostFunction</a:t>
            </a:r>
            <a:r>
              <a:rPr lang="en-US" altLang="ko-KR" dirty="0"/>
              <a:t> =&gt; sigma(y*log(</a:t>
            </a:r>
            <a:r>
              <a:rPr lang="en-US" altLang="ko-KR" dirty="0" err="1"/>
              <a:t>Wx</a:t>
            </a:r>
            <a:r>
              <a:rPr lang="en-US" altLang="ko-KR" dirty="0"/>
              <a:t> + b))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8566B-43D9-42DB-A340-35C68F2139B0}"/>
              </a:ext>
            </a:extLst>
          </p:cNvPr>
          <p:cNvSpPr txBox="1"/>
          <p:nvPr/>
        </p:nvSpPr>
        <p:spPr>
          <a:xfrm>
            <a:off x="469784" y="4557855"/>
            <a:ext cx="1009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딥러닝의</a:t>
            </a:r>
            <a:r>
              <a:rPr lang="ko-KR" altLang="en-US" dirty="0"/>
              <a:t> 목표 </a:t>
            </a:r>
            <a:r>
              <a:rPr lang="en-US" altLang="ko-KR" dirty="0"/>
              <a:t>: Cost</a:t>
            </a:r>
            <a:r>
              <a:rPr lang="ko-KR" altLang="en-US" dirty="0"/>
              <a:t>함수를 최소화하는 </a:t>
            </a:r>
            <a:r>
              <a:rPr lang="en-US" altLang="ko-KR" dirty="0" err="1"/>
              <a:t>W,b</a:t>
            </a:r>
            <a:r>
              <a:rPr lang="ko-KR" altLang="en-US" dirty="0"/>
              <a:t>를 찾아라 </a:t>
            </a:r>
            <a:r>
              <a:rPr lang="en-US" altLang="ko-KR" dirty="0"/>
              <a:t>=&gt; cost(error)</a:t>
            </a:r>
            <a:r>
              <a:rPr lang="ko-KR" altLang="en-US" dirty="0"/>
              <a:t>가 가장 작은 모델을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B9741-FF1E-44F4-9B96-03C7374BF9DB}"/>
              </a:ext>
            </a:extLst>
          </p:cNvPr>
          <p:cNvSpPr txBox="1"/>
          <p:nvPr/>
        </p:nvSpPr>
        <p:spPr>
          <a:xfrm>
            <a:off x="469784" y="5077646"/>
            <a:ext cx="610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Cost</a:t>
            </a:r>
            <a:r>
              <a:rPr lang="ko-KR" altLang="en-US" dirty="0"/>
              <a:t>함수를 최소화하는 </a:t>
            </a:r>
            <a:r>
              <a:rPr lang="en-US" altLang="ko-KR" dirty="0" err="1"/>
              <a:t>W,b</a:t>
            </a:r>
            <a:r>
              <a:rPr lang="ko-KR" altLang="en-US" dirty="0"/>
              <a:t>를 찾기 </a:t>
            </a:r>
            <a:r>
              <a:rPr lang="en-US" altLang="ko-KR" dirty="0"/>
              <a:t>=&gt; Gradient</a:t>
            </a:r>
            <a:r>
              <a:rPr lang="ko-KR" altLang="en-US" dirty="0"/>
              <a:t> </a:t>
            </a:r>
            <a:r>
              <a:rPr lang="en-US" altLang="ko-KR" dirty="0"/>
              <a:t>descent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6A84C1-8AA1-4442-8F92-84F22E56A4A8}"/>
              </a:ext>
            </a:extLst>
          </p:cNvPr>
          <p:cNvSpPr txBox="1"/>
          <p:nvPr/>
        </p:nvSpPr>
        <p:spPr>
          <a:xfrm>
            <a:off x="469784" y="1475441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Cost Function =&gt; </a:t>
            </a:r>
            <a:r>
              <a:rPr lang="ko-KR" altLang="en-US" dirty="0" err="1"/>
              <a:t>실제값</a:t>
            </a:r>
            <a:r>
              <a:rPr lang="en-US" altLang="ko-KR" dirty="0"/>
              <a:t>(Y), </a:t>
            </a:r>
            <a:r>
              <a:rPr lang="ko-KR" altLang="en-US" dirty="0" err="1"/>
              <a:t>예측값</a:t>
            </a:r>
            <a:r>
              <a:rPr lang="en-US" altLang="ko-KR" dirty="0"/>
              <a:t>(Y-</a:t>
            </a:r>
            <a:r>
              <a:rPr lang="en-US" altLang="ko-KR" dirty="0" err="1"/>
              <a:t>Y_hat</a:t>
            </a:r>
            <a:r>
              <a:rPr lang="en-US" altLang="ko-KR" dirty="0"/>
              <a:t>)</a:t>
            </a:r>
            <a:r>
              <a:rPr lang="ko-KR" altLang="en-US" dirty="0"/>
              <a:t>의 차이</a:t>
            </a:r>
          </a:p>
        </p:txBody>
      </p:sp>
    </p:spTree>
    <p:extLst>
      <p:ext uri="{BB962C8B-B14F-4D97-AF65-F5344CB8AC3E}">
        <p14:creationId xmlns:p14="http://schemas.microsoft.com/office/powerpoint/2010/main" val="3062861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C3934B9-74BC-4371-9E25-1F2C2C8C7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359" y="1035123"/>
            <a:ext cx="7701282" cy="47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17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AAF2603-59CC-4190-B293-F648F18F4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440" y="1567034"/>
            <a:ext cx="7853680" cy="380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42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C840E0-17D0-48DD-953D-221CC8483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418" y="515228"/>
            <a:ext cx="7630742" cy="533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44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3ADCBD-726E-470C-8A40-A70245D13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66" y="919480"/>
            <a:ext cx="9846154" cy="513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60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E99159-06FF-4CF2-B408-8635DDDC1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855" y="986972"/>
            <a:ext cx="8180425" cy="514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21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A542F9-4D92-4347-8D29-4280BC550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20" y="1536847"/>
            <a:ext cx="7767320" cy="426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98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7E045F0-5A63-41B1-849A-F3FC727E7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20" y="868062"/>
            <a:ext cx="8636000" cy="525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52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27AB11B-0F85-4A28-8F59-0CD22E3BF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160" y="1169834"/>
            <a:ext cx="6329680" cy="451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16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173FE0C-5BC3-40A7-940F-7C590C2CD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639" y="1177527"/>
            <a:ext cx="6268722" cy="450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88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6EC664B-51CE-4DE2-B7C7-D108E8C13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879" y="1330420"/>
            <a:ext cx="5222242" cy="419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06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27FDB3-7F35-4584-BE3E-B00E798F5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840" y="942728"/>
            <a:ext cx="6370320" cy="497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71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9B7F12-8997-400A-A3B1-9CD32ADF3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514475"/>
            <a:ext cx="57531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72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87829F5-034A-4DEE-991A-FB6716D5D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080" y="1690896"/>
            <a:ext cx="6593840" cy="347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93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E24A655-E3DE-4A08-A2A7-8698640B8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80" y="1371600"/>
            <a:ext cx="8182239" cy="380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37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66966A-318F-4B34-AF78-BEF322139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80" y="1225810"/>
            <a:ext cx="6492240" cy="440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50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8BCA59-923D-4167-9A82-583C7C95E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28687"/>
            <a:ext cx="86868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00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FE298-8A2F-47E0-AC6D-8502F14ADECF}"/>
              </a:ext>
            </a:extLst>
          </p:cNvPr>
          <p:cNvSpPr txBox="1"/>
          <p:nvPr/>
        </p:nvSpPr>
        <p:spPr>
          <a:xfrm>
            <a:off x="461395" y="444617"/>
            <a:ext cx="1007442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Gradient descent</a:t>
            </a:r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 곡선의 접선의 기울기로 </a:t>
            </a:r>
            <a:r>
              <a:rPr lang="en-US" altLang="ko-KR" dirty="0"/>
              <a:t>x</a:t>
            </a:r>
            <a:r>
              <a:rPr lang="ko-KR" altLang="en-US" dirty="0"/>
              <a:t>값에 </a:t>
            </a:r>
            <a:r>
              <a:rPr lang="ko-KR" altLang="en-US" dirty="0" err="1"/>
              <a:t>빼주면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 곡선의 최저점으로 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곡선의 접선의 기울기는 </a:t>
            </a:r>
            <a:r>
              <a:rPr lang="en-US" altLang="ko-KR" dirty="0"/>
              <a:t>x</a:t>
            </a:r>
            <a:r>
              <a:rPr lang="ko-KR" altLang="en-US" dirty="0"/>
              <a:t>로 </a:t>
            </a:r>
            <a:r>
              <a:rPr lang="en-US" altLang="ko-KR" dirty="0"/>
              <a:t>f(x)</a:t>
            </a:r>
            <a:r>
              <a:rPr lang="ko-KR" altLang="en-US" dirty="0"/>
              <a:t>를 미분하여 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Cost </a:t>
            </a:r>
            <a:r>
              <a:rPr lang="ko-KR" altLang="en-US" dirty="0"/>
              <a:t>함수를 </a:t>
            </a:r>
            <a:r>
              <a:rPr lang="en-US" altLang="ko-KR" dirty="0"/>
              <a:t>w</a:t>
            </a:r>
            <a:r>
              <a:rPr lang="ko-KR" altLang="en-US" dirty="0"/>
              <a:t>로 미분한 값으로 </a:t>
            </a:r>
            <a:r>
              <a:rPr lang="en-US" altLang="ko-KR" dirty="0"/>
              <a:t>w</a:t>
            </a:r>
            <a:r>
              <a:rPr lang="ko-KR" altLang="en-US" dirty="0"/>
              <a:t>를 빼서 업데이트를 반복한다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Cost</a:t>
            </a:r>
            <a:r>
              <a:rPr lang="ko-KR" altLang="en-US" dirty="0"/>
              <a:t>가 최소가 되는 </a:t>
            </a:r>
            <a:r>
              <a:rPr lang="en-US" altLang="ko-KR" dirty="0"/>
              <a:t>w</a:t>
            </a:r>
            <a:r>
              <a:rPr lang="ko-KR" altLang="en-US" dirty="0"/>
              <a:t>점으로 수렴하게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Cost</a:t>
            </a:r>
            <a:r>
              <a:rPr lang="ko-KR" altLang="en-US" dirty="0"/>
              <a:t>함수를 </a:t>
            </a:r>
            <a:r>
              <a:rPr lang="en-US" altLang="ko-KR" dirty="0"/>
              <a:t>w</a:t>
            </a:r>
            <a:r>
              <a:rPr lang="ko-KR" altLang="en-US" dirty="0"/>
              <a:t>로 미분한 값으로 </a:t>
            </a:r>
            <a:r>
              <a:rPr lang="en-US" altLang="ko-KR" dirty="0"/>
              <a:t>w</a:t>
            </a:r>
            <a:r>
              <a:rPr lang="ko-KR" altLang="en-US" dirty="0"/>
              <a:t>를 뺄 때</a:t>
            </a:r>
            <a:r>
              <a:rPr lang="en-US" altLang="ko-KR" dirty="0"/>
              <a:t>, learning rate</a:t>
            </a:r>
            <a:r>
              <a:rPr lang="ko-KR" altLang="en-US" dirty="0"/>
              <a:t>를 곱해서 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기울기가 너무 큰 경우 최저점을 지나칠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Learning rate</a:t>
            </a:r>
            <a:r>
              <a:rPr lang="ko-KR" altLang="en-US" dirty="0"/>
              <a:t>가 너무 작으면 </a:t>
            </a:r>
            <a:r>
              <a:rPr lang="en-US" altLang="ko-KR" dirty="0"/>
              <a:t>w</a:t>
            </a:r>
            <a:r>
              <a:rPr lang="ko-KR" altLang="en-US" dirty="0"/>
              <a:t>가 미세하게 업데이트 되면서 최저점에 도달하지 못할 수도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179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FE298-8A2F-47E0-AC6D-8502F14ADECF}"/>
              </a:ext>
            </a:extLst>
          </p:cNvPr>
          <p:cNvSpPr txBox="1"/>
          <p:nvPr/>
        </p:nvSpPr>
        <p:spPr>
          <a:xfrm>
            <a:off x="461395" y="444617"/>
            <a:ext cx="599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LinearRegression</a:t>
            </a:r>
            <a:r>
              <a:rPr lang="en-US" altLang="ko-KR" dirty="0"/>
              <a:t>, </a:t>
            </a:r>
            <a:r>
              <a:rPr lang="en-US" altLang="ko-KR" dirty="0" err="1"/>
              <a:t>LogisticRegression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</a:t>
            </a:r>
            <a:r>
              <a:rPr lang="en-US" altLang="ko-KR" dirty="0"/>
              <a:t>Deep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222460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D8AD115-4767-4C17-8348-1C6B206C1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73956"/>
            <a:ext cx="8305800" cy="439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350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1A13AB-320D-4B29-AA05-4F0B3C6B5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40" y="1789953"/>
            <a:ext cx="9519920" cy="351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D2E02D-0A4D-4F2F-812A-4B638F7FE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0" y="1300480"/>
            <a:ext cx="8373801" cy="418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326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BAA7C18-8263-467F-837A-784BD41BF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119" y="1539186"/>
            <a:ext cx="6715762" cy="37796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9BD453-9937-4736-830A-B6C2AB5F72FC}"/>
              </a:ext>
            </a:extLst>
          </p:cNvPr>
          <p:cNvSpPr txBox="1"/>
          <p:nvPr/>
        </p:nvSpPr>
        <p:spPr>
          <a:xfrm>
            <a:off x="2890616" y="3336667"/>
            <a:ext cx="93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Y_hat</a:t>
            </a:r>
            <a:endParaRPr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62982-6246-4905-864B-533F5DD470A1}"/>
              </a:ext>
            </a:extLst>
          </p:cNvPr>
          <p:cNvSpPr txBox="1"/>
          <p:nvPr/>
        </p:nvSpPr>
        <p:spPr>
          <a:xfrm>
            <a:off x="4135773" y="2489433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 Class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07E34-D295-4F5E-AB35-ADCA189F6E53}"/>
              </a:ext>
            </a:extLst>
          </p:cNvPr>
          <p:cNvSpPr txBox="1"/>
          <p:nvPr/>
        </p:nvSpPr>
        <p:spPr>
          <a:xfrm>
            <a:off x="4135772" y="3382833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 Class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AB338-ADB0-4152-AC3B-34D97D0FE022}"/>
              </a:ext>
            </a:extLst>
          </p:cNvPr>
          <p:cNvSpPr txBox="1"/>
          <p:nvPr/>
        </p:nvSpPr>
        <p:spPr>
          <a:xfrm>
            <a:off x="4135772" y="418390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1894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68BE1DF-0F85-42B5-A8DD-0BE52663D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12" y="1457325"/>
            <a:ext cx="58959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76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03AB378-803A-40FE-A10B-C8DB1E1BD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361226"/>
            <a:ext cx="7366000" cy="413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483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75746DD-96DE-438E-941C-CB6FE0702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" r="-1"/>
          <a:stretch/>
        </p:blipFill>
        <p:spPr>
          <a:xfrm>
            <a:off x="1193799" y="1872094"/>
            <a:ext cx="9199881" cy="33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466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327170-2D8B-4D3E-89B6-8D08D1E0B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80" y="2202207"/>
            <a:ext cx="8382000" cy="302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3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AC6FD2-8179-43E6-A0F2-E1E892721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20" y="1750082"/>
            <a:ext cx="9098280" cy="335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38329F-8319-44B6-8DF2-F1F7D544B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300162"/>
            <a:ext cx="74295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9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99BFDB4-B966-4427-9FCC-AAB01113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62" y="1423987"/>
            <a:ext cx="71532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8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54774D1-094B-4E26-8977-BEB345C3F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371600"/>
            <a:ext cx="6781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0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E2D8D7-4549-42D7-AAD9-4FE9EF957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1385887"/>
            <a:ext cx="67151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37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312</Words>
  <Application>Microsoft Office PowerPoint</Application>
  <PresentationFormat>와이드스크린</PresentationFormat>
  <Paragraphs>31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sungho</dc:creator>
  <cp:lastModifiedBy>반치영</cp:lastModifiedBy>
  <cp:revision>8</cp:revision>
  <dcterms:created xsi:type="dcterms:W3CDTF">2022-03-14T15:34:39Z</dcterms:created>
  <dcterms:modified xsi:type="dcterms:W3CDTF">2022-03-15T08:35:31Z</dcterms:modified>
</cp:coreProperties>
</file>